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gQTnXsbfpOqZ1CaY8P2sDv/Tu9L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2F2CDB4-A459-4ABE-B691-6FF2A6E85CE0}">
  <a:tblStyle styleId="{E2F2CDB4-A459-4ABE-B691-6FF2A6E85CE0}"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4" Type="http://schemas.openxmlformats.org/officeDocument/2006/relationships/slide" Target="slides/slide3.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4836050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2717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6824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146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230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4028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o de título" type="title">
  <p:cSld name="TITLE">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e texto" type="vertTitleAndTx">
  <p:cSld name="VERTICAL_TITLE_AND_VERTICAL_TEXT">
    <p:spTree>
      <p:nvGrpSpPr>
        <p:cNvPr id="1" name="Shape 74"/>
        <p:cNvGrpSpPr/>
        <p:nvPr/>
      </p:nvGrpSpPr>
      <p:grpSpPr>
        <a:xfrm>
          <a:off x="0" y="0"/>
          <a:ext cx="0" cy="0"/>
          <a:chOff x="0" y="0"/>
          <a:chExt cx="0" cy="0"/>
        </a:xfrm>
      </p:grpSpPr>
      <p:sp>
        <p:nvSpPr>
          <p:cNvPr id="75" name="Google Shape;75;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údo Duplo" type="twoObj">
  <p:cSld name="TWO_OBJECTS">
    <p:spTree>
      <p:nvGrpSpPr>
        <p:cNvPr id="1" name="Shape 17"/>
        <p:cNvGrpSpPr/>
        <p:nvPr/>
      </p:nvGrpSpPr>
      <p:grpSpPr>
        <a:xfrm>
          <a:off x="0" y="0"/>
          <a:ext cx="0" cy="0"/>
          <a:chOff x="0" y="0"/>
          <a:chExt cx="0" cy="0"/>
        </a:xfrm>
      </p:grpSpPr>
      <p:sp>
        <p:nvSpPr>
          <p:cNvPr id="18" name="Google Shape;1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e objeto" type="obj">
  <p:cSld name="OBJECT">
    <p:spTree>
      <p:nvGrpSpPr>
        <p:cNvPr id="1" name="Shape 24"/>
        <p:cNvGrpSpPr/>
        <p:nvPr/>
      </p:nvGrpSpPr>
      <p:grpSpPr>
        <a:xfrm>
          <a:off x="0" y="0"/>
          <a:ext cx="0" cy="0"/>
          <a:chOff x="0" y="0"/>
          <a:chExt cx="0" cy="0"/>
        </a:xfrm>
      </p:grpSpPr>
      <p:sp>
        <p:nvSpPr>
          <p:cNvPr id="25" name="Google Shape;2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beçalho da Secção" type="secHead">
  <p:cSld name="SECTION_HEADER">
    <p:spTree>
      <p:nvGrpSpPr>
        <p:cNvPr id="1" name="Shape 30"/>
        <p:cNvGrpSpPr/>
        <p:nvPr/>
      </p:nvGrpSpPr>
      <p:grpSpPr>
        <a:xfrm>
          <a:off x="0" y="0"/>
          <a:ext cx="0" cy="0"/>
          <a:chOff x="0" y="0"/>
          <a:chExt cx="0" cy="0"/>
        </a:xfrm>
      </p:grpSpPr>
      <p:sp>
        <p:nvSpPr>
          <p:cNvPr id="31" name="Google Shape;31;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ó título" type="titleOnly">
  <p:cSld name="TITLE_ONLY">
    <p:spTree>
      <p:nvGrpSpPr>
        <p:cNvPr id="1" name="Shape 45"/>
        <p:cNvGrpSpPr/>
        <p:nvPr/>
      </p:nvGrpSpPr>
      <p:grpSpPr>
        <a:xfrm>
          <a:off x="0" y="0"/>
          <a:ext cx="0" cy="0"/>
          <a:chOff x="0" y="0"/>
          <a:chExt cx="0" cy="0"/>
        </a:xfrm>
      </p:grpSpPr>
      <p:sp>
        <p:nvSpPr>
          <p:cNvPr id="46" name="Google Shape;46;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0"/>
        <p:cNvGrpSpPr/>
        <p:nvPr/>
      </p:nvGrpSpPr>
      <p:grpSpPr>
        <a:xfrm>
          <a:off x="0" y="0"/>
          <a:ext cx="0" cy="0"/>
          <a:chOff x="0" y="0"/>
          <a:chExt cx="0" cy="0"/>
        </a:xfrm>
      </p:grpSpPr>
      <p:sp>
        <p:nvSpPr>
          <p:cNvPr id="51" name="Google Shape;5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7"/>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P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P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www.cantarmais.pt/p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comum.rcaap.pt/handle/10400.26/16575" TargetMode="External"/><Relationship Id="rId4" Type="http://schemas.openxmlformats.org/officeDocument/2006/relationships/hyperlink" Target="http://www.jose-lucio.com/0%20Mapa/Musica%20Tradicional.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122380"/>
            <a:ext cx="9144000" cy="3405600"/>
          </a:xfrm>
          <a:prstGeom prst="rect">
            <a:avLst/>
          </a:prstGeom>
          <a:noFill/>
          <a:ln w="19050" cap="flat" cmpd="sng">
            <a:solidFill>
              <a:srgbClr val="000000"/>
            </a:solidFill>
            <a:prstDash val="solid"/>
            <a:round/>
            <a:headEnd type="none" w="sm" len="sm"/>
            <a:tailEnd type="none" w="sm" len="sm"/>
          </a:ln>
        </p:spPr>
        <p:txBody>
          <a:bodyPr spcFirstLastPara="1" wrap="square" lIns="91425" tIns="45700" rIns="91425" bIns="45700" anchor="b" anchorCtr="0">
            <a:normAutofit/>
          </a:bodyPr>
          <a:lstStyle/>
          <a:p>
            <a:pPr marL="0" lvl="0" indent="0" algn="ctr" rtl="0">
              <a:lnSpc>
                <a:spcPct val="150000"/>
              </a:lnSpc>
              <a:spcBef>
                <a:spcPts val="0"/>
              </a:spcBef>
              <a:spcAft>
                <a:spcPts val="0"/>
              </a:spcAft>
              <a:buClr>
                <a:schemeClr val="dk1"/>
              </a:buClr>
              <a:buSzPts val="6000"/>
              <a:buFont typeface="Calibri"/>
              <a:buNone/>
            </a:pPr>
            <a:r>
              <a:rPr lang="pt-PT" b="1">
                <a:solidFill>
                  <a:srgbClr val="0000FF"/>
                </a:solidFill>
              </a:rPr>
              <a:t>Analysis of Portuguese Traditional Songs</a:t>
            </a:r>
            <a:endParaRPr b="1">
              <a:solidFill>
                <a:srgbClr val="0000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
          <p:cNvSpPr txBox="1">
            <a:spLocks noGrp="1"/>
          </p:cNvSpPr>
          <p:nvPr>
            <p:ph type="title"/>
          </p:nvPr>
        </p:nvSpPr>
        <p:spPr>
          <a:xfrm>
            <a:off x="838200" y="365126"/>
            <a:ext cx="10515600" cy="73433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pt-PT" b="1">
                <a:solidFill>
                  <a:srgbClr val="0000FF"/>
                </a:solidFill>
              </a:rPr>
              <a:t>Characteristics Portuguese Folk Songs</a:t>
            </a:r>
            <a:endParaRPr b="1">
              <a:solidFill>
                <a:srgbClr val="0000FF"/>
              </a:solidFill>
            </a:endParaRPr>
          </a:p>
        </p:txBody>
      </p:sp>
      <p:sp>
        <p:nvSpPr>
          <p:cNvPr id="90" name="Google Shape;90;p2"/>
          <p:cNvSpPr txBox="1">
            <a:spLocks noGrp="1"/>
          </p:cNvSpPr>
          <p:nvPr>
            <p:ph type="body" idx="1"/>
          </p:nvPr>
        </p:nvSpPr>
        <p:spPr>
          <a:xfrm>
            <a:off x="838200" y="1227000"/>
            <a:ext cx="10515600" cy="5368200"/>
          </a:xfrm>
          <a:prstGeom prst="rect">
            <a:avLst/>
          </a:prstGeom>
          <a:noFill/>
          <a:ln>
            <a:noFill/>
          </a:ln>
        </p:spPr>
        <p:txBody>
          <a:bodyPr spcFirstLastPara="1" wrap="square" lIns="91425" tIns="45700" rIns="91425" bIns="45700" anchor="t" anchorCtr="0">
            <a:normAutofit/>
          </a:bodyPr>
          <a:lstStyle/>
          <a:p>
            <a:pPr marL="228600" lvl="0" indent="-292100" algn="just" rtl="0">
              <a:lnSpc>
                <a:spcPct val="115000"/>
              </a:lnSpc>
              <a:spcBef>
                <a:spcPts val="0"/>
              </a:spcBef>
              <a:spcAft>
                <a:spcPts val="0"/>
              </a:spcAft>
              <a:buClr>
                <a:schemeClr val="dk1"/>
              </a:buClr>
              <a:buSzPts val="2400"/>
              <a:buFont typeface="Calibri"/>
              <a:buChar char="•"/>
            </a:pPr>
            <a:r>
              <a:rPr lang="pt-PT" sz="2400"/>
              <a:t>Huge diversity in melodic, rhythms and contents;</a:t>
            </a:r>
            <a:endParaRPr sz="2400"/>
          </a:p>
          <a:p>
            <a:pPr marL="228600" lvl="0" indent="-292100" algn="just" rtl="0">
              <a:lnSpc>
                <a:spcPct val="115000"/>
              </a:lnSpc>
              <a:spcBef>
                <a:spcPts val="1000"/>
              </a:spcBef>
              <a:spcAft>
                <a:spcPts val="0"/>
              </a:spcAft>
              <a:buClr>
                <a:schemeClr val="dk1"/>
              </a:buClr>
              <a:buSzPts val="2400"/>
              <a:buFont typeface="Calibri"/>
              <a:buChar char="•"/>
            </a:pPr>
            <a:r>
              <a:rPr lang="pt-PT" sz="2400"/>
              <a:t>The major contents are related to traditional rural daylife events such us agriculture, fishing and also religious activities;</a:t>
            </a:r>
            <a:endParaRPr sz="2400"/>
          </a:p>
          <a:p>
            <a:pPr marL="228600" lvl="0" indent="-292100" algn="just" rtl="0">
              <a:lnSpc>
                <a:spcPct val="115000"/>
              </a:lnSpc>
              <a:spcBef>
                <a:spcPts val="1000"/>
              </a:spcBef>
              <a:spcAft>
                <a:spcPts val="0"/>
              </a:spcAft>
              <a:buSzPts val="2400"/>
              <a:buFont typeface="Calibri"/>
              <a:buChar char="•"/>
            </a:pPr>
            <a:r>
              <a:rPr lang="pt-PT" sz="2400">
                <a:solidFill>
                  <a:srgbClr val="212121"/>
                </a:solidFill>
                <a:highlight>
                  <a:srgbClr val="FFFFFF"/>
                </a:highlight>
              </a:rPr>
              <a:t>The folk songbook extends throughout the country and through time, having diverse influences such medieval, arabic, among others;</a:t>
            </a:r>
            <a:endParaRPr sz="2400">
              <a:solidFill>
                <a:srgbClr val="212121"/>
              </a:solidFill>
              <a:highlight>
                <a:srgbClr val="FFFFFF"/>
              </a:highlight>
            </a:endParaRPr>
          </a:p>
          <a:p>
            <a:pPr marL="228600" marR="25400" lvl="0" indent="-266700" algn="just" rtl="0">
              <a:lnSpc>
                <a:spcPct val="115000"/>
              </a:lnSpc>
              <a:spcBef>
                <a:spcPts val="0"/>
              </a:spcBef>
              <a:spcAft>
                <a:spcPts val="0"/>
              </a:spcAft>
              <a:buSzPts val="2400"/>
              <a:buFont typeface="Calibri"/>
              <a:buChar char="•"/>
            </a:pPr>
            <a:r>
              <a:rPr lang="pt-PT" sz="2400">
                <a:solidFill>
                  <a:srgbClr val="212121"/>
                </a:solidFill>
                <a:highlight>
                  <a:srgbClr val="FFFFFF"/>
                </a:highlight>
              </a:rPr>
              <a:t>It is interesting to note that the movements of the songs and the rhythms used reflect the zone from which they originate: more cheerful on the coast and in the north, more languid in the inland and south;</a:t>
            </a:r>
            <a:endParaRPr sz="2400">
              <a:solidFill>
                <a:srgbClr val="212121"/>
              </a:solidFill>
              <a:highlight>
                <a:srgbClr val="FFFFFF"/>
              </a:highlight>
            </a:endParaRPr>
          </a:p>
          <a:p>
            <a:pPr marL="228600" marR="25400" lvl="0" indent="-266700" algn="just" rtl="0">
              <a:lnSpc>
                <a:spcPct val="115000"/>
              </a:lnSpc>
              <a:spcBef>
                <a:spcPts val="0"/>
              </a:spcBef>
              <a:spcAft>
                <a:spcPts val="0"/>
              </a:spcAft>
              <a:buSzPts val="2400"/>
              <a:buFont typeface="Calibri"/>
              <a:buChar char="•"/>
            </a:pPr>
            <a:r>
              <a:rPr lang="pt-PT" sz="2400">
                <a:solidFill>
                  <a:srgbClr val="212121"/>
                </a:solidFill>
                <a:highlight>
                  <a:srgbClr val="FFFFFF"/>
                </a:highlight>
              </a:rPr>
              <a:t>These songs are widely used by ethnographic groups and, in a more eclectic way, by artists such as Janita Salomé, Vitorino, Teresa Salgueiro, Dulce Pontes and the Xaile group.</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3"/>
          <p:cNvSpPr txBox="1">
            <a:spLocks noGrp="1"/>
          </p:cNvSpPr>
          <p:nvPr>
            <p:ph type="title"/>
          </p:nvPr>
        </p:nvSpPr>
        <p:spPr>
          <a:xfrm>
            <a:off x="838200" y="109550"/>
            <a:ext cx="10515600" cy="1077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pt-PT" b="1">
                <a:solidFill>
                  <a:srgbClr val="0000FF"/>
                </a:solidFill>
              </a:rPr>
              <a:t>Portuguese Researchers</a:t>
            </a:r>
            <a:endParaRPr b="1">
              <a:solidFill>
                <a:srgbClr val="0000FF"/>
              </a:solidFill>
            </a:endParaRPr>
          </a:p>
        </p:txBody>
      </p:sp>
      <p:sp>
        <p:nvSpPr>
          <p:cNvPr id="96" name="Google Shape;96;p3"/>
          <p:cNvSpPr txBox="1">
            <a:spLocks noGrp="1"/>
          </p:cNvSpPr>
          <p:nvPr>
            <p:ph type="body" idx="1"/>
          </p:nvPr>
        </p:nvSpPr>
        <p:spPr>
          <a:xfrm>
            <a:off x="566850" y="1186850"/>
            <a:ext cx="11058300" cy="5219400"/>
          </a:xfrm>
          <a:prstGeom prst="rect">
            <a:avLst/>
          </a:prstGeom>
          <a:noFill/>
          <a:ln>
            <a:noFill/>
          </a:ln>
        </p:spPr>
        <p:txBody>
          <a:bodyPr spcFirstLastPara="1" wrap="square" lIns="91425" tIns="45700" rIns="91425" bIns="45700" anchor="ctr" anchorCtr="0">
            <a:normAutofit/>
          </a:bodyPr>
          <a:lstStyle/>
          <a:p>
            <a:pPr marL="228600" lvl="0" indent="-266700" algn="just" rtl="0">
              <a:lnSpc>
                <a:spcPct val="115000"/>
              </a:lnSpc>
              <a:spcBef>
                <a:spcPts val="1000"/>
              </a:spcBef>
              <a:spcAft>
                <a:spcPts val="0"/>
              </a:spcAft>
              <a:buClr>
                <a:schemeClr val="dk1"/>
              </a:buClr>
              <a:buSzPts val="2000"/>
              <a:buFont typeface="Calibri"/>
              <a:buChar char="•"/>
            </a:pPr>
            <a:r>
              <a:rPr lang="pt-PT" sz="2000">
                <a:solidFill>
                  <a:srgbClr val="212121"/>
                </a:solidFill>
                <a:highlight>
                  <a:srgbClr val="FFFFFF"/>
                </a:highlight>
              </a:rPr>
              <a:t>Michel Giacometti, for the exhaustive collection, translated in several episodes of a television series (and not only) and Fernando Lopes-Graça, more directed to the pedagogical practice; the latter made many musical arrangements so that they could be performed by choral groups.</a:t>
            </a:r>
            <a:endParaRPr sz="2000">
              <a:solidFill>
                <a:srgbClr val="212121"/>
              </a:solidFill>
              <a:highlight>
                <a:srgbClr val="FFFFFF"/>
              </a:highlight>
            </a:endParaRPr>
          </a:p>
          <a:p>
            <a:pPr marL="228600" lvl="0" indent="-266700" algn="just" rtl="0">
              <a:lnSpc>
                <a:spcPct val="115000"/>
              </a:lnSpc>
              <a:spcBef>
                <a:spcPts val="1000"/>
              </a:spcBef>
              <a:spcAft>
                <a:spcPts val="0"/>
              </a:spcAft>
              <a:buClr>
                <a:schemeClr val="dk1"/>
              </a:buClr>
              <a:buSzPts val="2000"/>
              <a:buFont typeface="Calibri"/>
              <a:buChar char="•"/>
            </a:pPr>
            <a:r>
              <a:rPr lang="pt-PT" sz="2000">
                <a:solidFill>
                  <a:srgbClr val="212121"/>
                </a:solidFill>
                <a:highlight>
                  <a:srgbClr val="FFFFFF"/>
                </a:highlight>
              </a:rPr>
              <a:t>Rodney Gallop, Kurt Schindler, António Joyce Diogo Correia, Father Firmino Martins Adelino das Neves and Melo, Francisco Xavier de Ataíde Oliveira, Pedro Fernandes Tomás, Gonçalo Sampaio, Francisco Lacerda, Virgílio Pereira, Alexandre de Lima Carneiro and Jaime Ferreira Pinto are some ethnomusicologists who were dedicated to make collections in the Portuguese folk songbook with written publications.</a:t>
            </a:r>
            <a:endParaRPr sz="2000">
              <a:solidFill>
                <a:srgbClr val="212121"/>
              </a:solidFill>
              <a:highlight>
                <a:srgbClr val="FFFFFF"/>
              </a:highlight>
            </a:endParaRPr>
          </a:p>
          <a:p>
            <a:pPr marL="228600" lvl="0" indent="-266700" algn="just" rtl="0">
              <a:lnSpc>
                <a:spcPct val="115000"/>
              </a:lnSpc>
              <a:spcBef>
                <a:spcPts val="1000"/>
              </a:spcBef>
              <a:spcAft>
                <a:spcPts val="0"/>
              </a:spcAft>
              <a:buSzPts val="2000"/>
              <a:buFont typeface="Calibri"/>
              <a:buChar char="•"/>
            </a:pPr>
            <a:r>
              <a:rPr lang="pt-PT" sz="2000">
                <a:solidFill>
                  <a:srgbClr val="212121"/>
                </a:solidFill>
                <a:highlight>
                  <a:srgbClr val="FFFFFF"/>
                </a:highlight>
              </a:rPr>
              <a:t>More recently we find works by Jos Wuytack and Rosa Maria Torres, the latter based on the Kodály Method.</a:t>
            </a:r>
            <a:endParaRPr sz="2000">
              <a:solidFill>
                <a:srgbClr val="212121"/>
              </a:solidFill>
              <a:highlight>
                <a:srgbClr val="FFFFFF"/>
              </a:highlight>
            </a:endParaRPr>
          </a:p>
          <a:p>
            <a:pPr marL="228600" lvl="0" indent="-241300" algn="just" rtl="0">
              <a:lnSpc>
                <a:spcPct val="115000"/>
              </a:lnSpc>
              <a:spcBef>
                <a:spcPts val="1000"/>
              </a:spcBef>
              <a:spcAft>
                <a:spcPts val="0"/>
              </a:spcAft>
              <a:buSzPts val="2000"/>
              <a:buFont typeface="Calibri"/>
              <a:buChar char="•"/>
            </a:pPr>
            <a:r>
              <a:rPr lang="pt-PT" sz="2000">
                <a:solidFill>
                  <a:srgbClr val="212121"/>
                </a:solidFill>
                <a:highlight>
                  <a:srgbClr val="FFFFFF"/>
                </a:highlight>
              </a:rPr>
              <a:t>Currently, there is some research in this field despite being very theoretical and as an integral part of master's and doctoral theses.</a:t>
            </a:r>
            <a:endParaRPr sz="2000"/>
          </a:p>
          <a:p>
            <a:pPr marL="228600" lvl="0" indent="-139700" algn="l" rtl="0">
              <a:lnSpc>
                <a:spcPct val="80000"/>
              </a:lnSpc>
              <a:spcBef>
                <a:spcPts val="1000"/>
              </a:spcBef>
              <a:spcAft>
                <a:spcPts val="0"/>
              </a:spcAft>
              <a:buClr>
                <a:schemeClr val="dk1"/>
              </a:buClr>
              <a:buSzPts val="1400"/>
              <a:buNone/>
            </a:pP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4"/>
          <p:cNvSpPr txBox="1">
            <a:spLocks noGrp="1"/>
          </p:cNvSpPr>
          <p:nvPr>
            <p:ph type="title"/>
          </p:nvPr>
        </p:nvSpPr>
        <p:spPr>
          <a:xfrm>
            <a:off x="838200" y="-292150"/>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pt-PT" sz="4000" b="1">
                <a:solidFill>
                  <a:srgbClr val="0000FF"/>
                </a:solidFill>
              </a:rPr>
              <a:t>Musical characteristics of Portuguese folk songs</a:t>
            </a:r>
            <a:endParaRPr sz="4000" b="1">
              <a:solidFill>
                <a:srgbClr val="0000FF"/>
              </a:solidFill>
            </a:endParaRPr>
          </a:p>
        </p:txBody>
      </p:sp>
      <p:graphicFrame>
        <p:nvGraphicFramePr>
          <p:cNvPr id="102" name="Google Shape;102;p4"/>
          <p:cNvGraphicFramePr/>
          <p:nvPr/>
        </p:nvGraphicFramePr>
        <p:xfrm>
          <a:off x="289894" y="709033"/>
          <a:ext cx="3000000" cy="3000000"/>
        </p:xfrm>
        <a:graphic>
          <a:graphicData uri="http://schemas.openxmlformats.org/drawingml/2006/table">
            <a:tbl>
              <a:tblPr firstRow="1" firstCol="1" bandRow="1">
                <a:noFill/>
                <a:tableStyleId>{E2F2CDB4-A459-4ABE-B691-6FF2A6E85CE0}</a:tableStyleId>
              </a:tblPr>
              <a:tblGrid>
                <a:gridCol w="1113600"/>
                <a:gridCol w="2311600"/>
                <a:gridCol w="2727925"/>
                <a:gridCol w="2640275"/>
                <a:gridCol w="2640275"/>
              </a:tblGrid>
              <a:tr h="375000">
                <a:tc>
                  <a:txBody>
                    <a:bodyPr/>
                    <a:lstStyle/>
                    <a:p>
                      <a:pPr marL="0" marR="0" lvl="0" indent="0" algn="ctr" rtl="0">
                        <a:lnSpc>
                          <a:spcPct val="107000"/>
                        </a:lnSpc>
                        <a:spcBef>
                          <a:spcPts val="0"/>
                        </a:spcBef>
                        <a:spcAft>
                          <a:spcPts val="0"/>
                        </a:spcAft>
                        <a:buNone/>
                      </a:pPr>
                      <a:r>
                        <a:rPr lang="pt-PT" sz="1800"/>
                        <a:t>Song name</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ctr" rtl="0">
                        <a:lnSpc>
                          <a:spcPct val="107000"/>
                        </a:lnSpc>
                        <a:spcBef>
                          <a:spcPts val="0"/>
                        </a:spcBef>
                        <a:spcAft>
                          <a:spcPts val="0"/>
                        </a:spcAft>
                        <a:buNone/>
                      </a:pPr>
                      <a:r>
                        <a:rPr lang="pt-PT" sz="1800" u="none" strike="noStrike" cap="none"/>
                        <a:t>A Moleirinha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Barqueiro</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O Mar enrola na areia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Milho da Nossa Terra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Region of Country</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Beira Baixa</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Mira – Sul/Noroeste</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Póvoa de Varzim</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Beira Baixa</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Lyrics structure</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ABCB’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a:t>Cross rhyme, 2 stanzas of 4 verses each</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2 </a:t>
                      </a:r>
                      <a:r>
                        <a:rPr lang="pt-PT" sz="1800"/>
                        <a:t>stanza</a:t>
                      </a:r>
                      <a:r>
                        <a:rPr lang="pt-PT" sz="1800" u="none" strike="noStrike" cap="none"/>
                        <a:t>s ABCB’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stanzas of</a:t>
                      </a:r>
                      <a:r>
                        <a:rPr lang="pt-PT" sz="1800" u="none" strike="noStrike" cap="none"/>
                        <a:t> 6 vers</a:t>
                      </a:r>
                      <a:r>
                        <a:rPr lang="pt-PT" sz="1800"/>
                        <a:t>e</a:t>
                      </a:r>
                      <a:r>
                        <a:rPr lang="pt-PT" sz="1800" u="none" strike="noStrike" cap="none"/>
                        <a:t>s – AABCCB’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u="none" strike="noStrike" cap="none"/>
                        <a:t>Tonali</a:t>
                      </a:r>
                      <a:r>
                        <a:rPr lang="pt-PT" sz="1800"/>
                        <a:t>ty</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t>
                      </a:r>
                      <a:r>
                        <a:rPr lang="pt-PT" sz="1800"/>
                        <a:t>D</a:t>
                      </a:r>
                      <a:r>
                        <a:rPr lang="pt-PT" sz="1800" u="none" strike="noStrike" cap="none"/>
                        <a:t> m harm</a:t>
                      </a:r>
                      <a:r>
                        <a:rPr lang="pt-PT" sz="1800"/>
                        <a:t>onic</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D</a:t>
                      </a:r>
                      <a:r>
                        <a:rPr lang="pt-PT" sz="1800" u="none" strike="noStrike" cap="none"/>
                        <a:t> M</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G </a:t>
                      </a:r>
                      <a:r>
                        <a:rPr lang="pt-PT" sz="1800" u="none" strike="noStrike" cap="none"/>
                        <a:t>M</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D </a:t>
                      </a:r>
                      <a:r>
                        <a:rPr lang="pt-PT" sz="1800" u="none" strike="noStrike" cap="none"/>
                        <a:t>M</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539775">
                <a:tc>
                  <a:txBody>
                    <a:bodyPr/>
                    <a:lstStyle/>
                    <a:p>
                      <a:pPr marL="0" marR="0" lvl="0" indent="0" algn="l" rtl="0">
                        <a:lnSpc>
                          <a:spcPct val="107000"/>
                        </a:lnSpc>
                        <a:spcBef>
                          <a:spcPts val="0"/>
                        </a:spcBef>
                        <a:spcAft>
                          <a:spcPts val="0"/>
                        </a:spcAft>
                        <a:buNone/>
                      </a:pPr>
                      <a:r>
                        <a:rPr lang="pt-PT" sz="1800" u="none" strike="noStrike" cap="none"/>
                        <a:t>Compass</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6/8</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a:t>Quaternary</a:t>
                      </a:r>
                      <a:endParaRPr sz="1800"/>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6/8</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3/4 e 6/8, </a:t>
                      </a:r>
                      <a:r>
                        <a:rPr lang="pt-PT" sz="1800"/>
                        <a:t>varying between binary and ternary forms</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Rhythmic structure</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essen</a:t>
                      </a:r>
                      <a:r>
                        <a:rPr lang="pt-PT" sz="1800"/>
                        <a:t>tially minimum and semiminimium</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25400" lvl="0" indent="0" algn="l" rtl="0">
                        <a:lnSpc>
                          <a:spcPct val="115000"/>
                        </a:lnSpc>
                        <a:spcBef>
                          <a:spcPts val="0"/>
                        </a:spcBef>
                        <a:spcAft>
                          <a:spcPts val="0"/>
                        </a:spcAft>
                        <a:buSzPts val="1100"/>
                        <a:buNone/>
                      </a:pPr>
                      <a:r>
                        <a:rPr lang="pt-PT" sz="1800"/>
                        <a:t>Melodic Scope</a:t>
                      </a:r>
                      <a:endParaRPr sz="1800"/>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t>
                      </a:r>
                      <a:r>
                        <a:rPr lang="pt-PT" sz="1800"/>
                        <a:t>A </a:t>
                      </a:r>
                      <a:r>
                        <a:rPr lang="pt-PT" sz="1800" u="none" strike="noStrike" cap="none"/>
                        <a:t>32 – </a:t>
                      </a:r>
                      <a:r>
                        <a:rPr lang="pt-PT" sz="1800"/>
                        <a:t>B flat</a:t>
                      </a:r>
                      <a:r>
                        <a:rPr lang="pt-PT" sz="1800" u="none" strike="noStrike" cap="none"/>
                        <a:t> 3</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A </a:t>
                      </a:r>
                      <a:r>
                        <a:rPr lang="pt-PT" sz="1800" u="none" strike="noStrike" cap="none"/>
                        <a:t>2 – </a:t>
                      </a:r>
                      <a:r>
                        <a:rPr lang="pt-PT" sz="1800"/>
                        <a:t>B</a:t>
                      </a:r>
                      <a:r>
                        <a:rPr lang="pt-PT" sz="1800" u="none" strike="noStrike" cap="none"/>
                        <a:t>3</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B</a:t>
                      </a:r>
                      <a:r>
                        <a:rPr lang="pt-PT" sz="1800" u="none" strike="noStrike" cap="none"/>
                        <a:t>2 –</a:t>
                      </a:r>
                      <a:r>
                        <a:rPr lang="pt-PT" sz="1800"/>
                        <a:t>B</a:t>
                      </a:r>
                      <a:r>
                        <a:rPr lang="pt-PT" sz="1800" u="none" strike="noStrike" cap="none"/>
                        <a:t>3</a:t>
                      </a:r>
                      <a:endParaRPr sz="1800" u="none" strike="noStrike" cap="none"/>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A</a:t>
                      </a:r>
                      <a:r>
                        <a:rPr lang="pt-PT" sz="1800" u="none" strike="noStrike" cap="none"/>
                        <a:t> 2 – </a:t>
                      </a:r>
                      <a:r>
                        <a:rPr lang="pt-PT" sz="1800"/>
                        <a:t>B</a:t>
                      </a:r>
                      <a:r>
                        <a:rPr lang="pt-PT" sz="1800" u="none" strike="noStrike" cap="none"/>
                        <a:t> 3</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M</a:t>
                      </a:r>
                      <a:r>
                        <a:rPr lang="pt-PT" sz="1800" u="none" strike="noStrike" cap="none"/>
                        <a:t>el</a:t>
                      </a:r>
                      <a:r>
                        <a:rPr lang="pt-PT" sz="1800"/>
                        <a:t>o</a:t>
                      </a:r>
                      <a:r>
                        <a:rPr lang="pt-PT" sz="1800" u="none" strike="noStrike" cap="none"/>
                        <a:t>dic intervals</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2</a:t>
                      </a:r>
                      <a:r>
                        <a:rPr lang="pt-PT" sz="1800"/>
                        <a:t>nd</a:t>
                      </a:r>
                      <a:r>
                        <a:rPr lang="pt-PT" sz="1800" u="none" strike="noStrike" cap="none"/>
                        <a:t> </a:t>
                      </a:r>
                      <a:r>
                        <a:rPr lang="pt-PT" sz="1800"/>
                        <a:t>and arpeggios</a:t>
                      </a:r>
                      <a:endParaRPr sz="1800">
                        <a:solidFill>
                          <a:srgbClr val="212121"/>
                        </a:solidFill>
                        <a:highlight>
                          <a:srgbClr val="FFFFFF"/>
                        </a:highlight>
                        <a:latin typeface="Arial"/>
                        <a:ea typeface="Arial"/>
                        <a:cs typeface="Arial"/>
                        <a:sym typeface="Arial"/>
                      </a:endParaRPr>
                    </a:p>
                    <a:p>
                      <a:pPr marL="0" marR="0" lvl="0" indent="0" algn="just" rtl="0">
                        <a:lnSpc>
                          <a:spcPct val="107000"/>
                        </a:lnSpc>
                        <a:spcBef>
                          <a:spcPts val="0"/>
                        </a:spcBef>
                        <a:spcAft>
                          <a:spcPts val="0"/>
                        </a:spcAft>
                        <a:buNone/>
                      </a:pPr>
                      <a:endParaRPr sz="1800"/>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a:t>grades with 4th grades anacruse</a:t>
                      </a:r>
                      <a:endParaRPr sz="1800"/>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2</a:t>
                      </a:r>
                      <a:r>
                        <a:rPr lang="pt-PT" sz="1800"/>
                        <a:t>nd</a:t>
                      </a:r>
                      <a:r>
                        <a:rPr lang="pt-PT" sz="1800" u="none" strike="noStrike" cap="none"/>
                        <a:t>, 3</a:t>
                      </a:r>
                      <a:r>
                        <a:rPr lang="pt-PT" sz="1800"/>
                        <a:t>rd</a:t>
                      </a:r>
                      <a:r>
                        <a:rPr lang="pt-PT" sz="1800" u="none" strike="noStrike" cap="none"/>
                        <a:t>, 4</a:t>
                      </a:r>
                      <a:r>
                        <a:rPr lang="pt-PT" sz="1800"/>
                        <a:t>th</a:t>
                      </a:r>
                      <a:r>
                        <a:rPr lang="pt-PT" sz="1800" u="none" strike="noStrike" cap="none"/>
                        <a:t> e 6</a:t>
                      </a:r>
                      <a:r>
                        <a:rPr lang="pt-PT" sz="1800"/>
                        <a:t>th at the end of the phrases</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3</a:t>
                      </a:r>
                      <a:r>
                        <a:rPr lang="pt-PT" sz="1800"/>
                        <a:t>rd and joint degrees</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Melodic analysis</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t>
                      </a:r>
                      <a:r>
                        <a:rPr lang="pt-PT" sz="1800"/>
                        <a:t>slow progress</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8 </a:t>
                      </a:r>
                      <a:r>
                        <a:rPr lang="pt-PT" sz="1800"/>
                        <a:t>bars</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t>
                      </a:r>
                      <a:r>
                        <a:rPr lang="pt-PT" sz="1800"/>
                        <a:t>slow progress but fluid</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a:t>moderate tempo</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r h="375000">
                <a:tc>
                  <a:txBody>
                    <a:bodyPr/>
                    <a:lstStyle/>
                    <a:p>
                      <a:pPr marL="0" marR="0" lvl="0" indent="0" algn="l" rtl="0">
                        <a:lnSpc>
                          <a:spcPct val="107000"/>
                        </a:lnSpc>
                        <a:spcBef>
                          <a:spcPts val="0"/>
                        </a:spcBef>
                        <a:spcAft>
                          <a:spcPts val="0"/>
                        </a:spcAft>
                        <a:buNone/>
                      </a:pPr>
                      <a:r>
                        <a:rPr lang="pt-PT" sz="1800"/>
                        <a:t>Form</a:t>
                      </a:r>
                      <a:endParaRPr sz="18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tcPr>
                </a:tc>
                <a:tc>
                  <a:txBody>
                    <a:bodyPr/>
                    <a:lstStyle/>
                    <a:p>
                      <a:pPr marL="0" marR="0" lvl="0" indent="0" algn="just" rtl="0">
                        <a:lnSpc>
                          <a:spcPct val="107000"/>
                        </a:lnSpc>
                        <a:spcBef>
                          <a:spcPts val="0"/>
                        </a:spcBef>
                        <a:spcAft>
                          <a:spcPts val="0"/>
                        </a:spcAft>
                        <a:buNone/>
                      </a:pPr>
                      <a:r>
                        <a:rPr lang="pt-PT" sz="1800" u="none" strike="noStrike" cap="none"/>
                        <a:t> AB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ABBA</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AB</a:t>
                      </a:r>
                      <a:endParaRPr sz="1800" u="none" strike="noStrike" cap="none">
                        <a:latin typeface="Calibri"/>
                        <a:ea typeface="Calibri"/>
                        <a:cs typeface="Calibri"/>
                        <a:sym typeface="Calibri"/>
                      </a:endParaRPr>
                    </a:p>
                  </a:txBody>
                  <a:tcPr marL="65875" marR="65875" marT="0" marB="0">
                    <a:lnL w="12700" cap="flat" cmpd="sng">
                      <a:solidFill>
                        <a:schemeClr val="lt1"/>
                      </a:solidFill>
                      <a:prstDash val="solid"/>
                      <a:round/>
                      <a:headEnd type="none" w="sm" len="sm"/>
                      <a:tailEnd type="none" w="sm" len="sm"/>
                    </a:lnL>
                  </a:tcPr>
                </a:tc>
              </a:tr>
            </a:tbl>
          </a:graphicData>
        </a:graphic>
      </p:graphicFrame>
      <p:pic>
        <p:nvPicPr>
          <p:cNvPr id="103" name="Google Shape;103;p4"/>
          <p:cNvPicPr preferRelativeResize="0"/>
          <p:nvPr/>
        </p:nvPicPr>
        <p:blipFill rotWithShape="1">
          <a:blip r:embed="rId3">
            <a:alphaModFix/>
          </a:blip>
          <a:srcRect/>
          <a:stretch/>
        </p:blipFill>
        <p:spPr>
          <a:xfrm>
            <a:off x="1572903" y="3849508"/>
            <a:ext cx="1905257" cy="344466"/>
          </a:xfrm>
          <a:prstGeom prst="rect">
            <a:avLst/>
          </a:prstGeom>
          <a:noFill/>
          <a:ln>
            <a:noFill/>
          </a:ln>
        </p:spPr>
      </p:pic>
      <p:pic>
        <p:nvPicPr>
          <p:cNvPr id="104" name="Google Shape;104;p4"/>
          <p:cNvPicPr preferRelativeResize="0"/>
          <p:nvPr/>
        </p:nvPicPr>
        <p:blipFill rotWithShape="1">
          <a:blip r:embed="rId4">
            <a:alphaModFix/>
          </a:blip>
          <a:srcRect/>
          <a:stretch/>
        </p:blipFill>
        <p:spPr>
          <a:xfrm>
            <a:off x="4047300" y="3849500"/>
            <a:ext cx="2137975" cy="344475"/>
          </a:xfrm>
          <a:prstGeom prst="rect">
            <a:avLst/>
          </a:prstGeom>
          <a:noFill/>
          <a:ln>
            <a:noFill/>
          </a:ln>
        </p:spPr>
      </p:pic>
      <p:pic>
        <p:nvPicPr>
          <p:cNvPr id="105" name="Google Shape;105;p4"/>
          <p:cNvPicPr preferRelativeResize="0"/>
          <p:nvPr/>
        </p:nvPicPr>
        <p:blipFill rotWithShape="1">
          <a:blip r:embed="rId5">
            <a:alphaModFix/>
          </a:blip>
          <a:srcRect/>
          <a:stretch/>
        </p:blipFill>
        <p:spPr>
          <a:xfrm>
            <a:off x="6569375" y="3849500"/>
            <a:ext cx="2255801" cy="3444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7"/>
          <p:cNvSpPr txBox="1">
            <a:spLocks noGrp="1"/>
          </p:cNvSpPr>
          <p:nvPr>
            <p:ph type="title"/>
          </p:nvPr>
        </p:nvSpPr>
        <p:spPr>
          <a:xfrm>
            <a:off x="787175" y="339600"/>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pt-PT" b="1">
                <a:solidFill>
                  <a:srgbClr val="0000FF"/>
                </a:solidFill>
              </a:rPr>
              <a:t>Contents of the Portuguese Folk Songs</a:t>
            </a:r>
            <a:endParaRPr b="1">
              <a:solidFill>
                <a:srgbClr val="0000FF"/>
              </a:solidFill>
            </a:endParaRPr>
          </a:p>
        </p:txBody>
      </p:sp>
      <p:graphicFrame>
        <p:nvGraphicFramePr>
          <p:cNvPr id="111" name="Google Shape;111;p7"/>
          <p:cNvGraphicFramePr/>
          <p:nvPr/>
        </p:nvGraphicFramePr>
        <p:xfrm>
          <a:off x="328131" y="1530408"/>
          <a:ext cx="11433675" cy="2798001"/>
        </p:xfrm>
        <a:graphic>
          <a:graphicData uri="http://schemas.openxmlformats.org/drawingml/2006/table">
            <a:tbl>
              <a:tblPr firstRow="1" firstCol="1" bandRow="1">
                <a:noFill/>
                <a:tableStyleId>{E2F2CDB4-A459-4ABE-B691-6FF2A6E85CE0}</a:tableStyleId>
              </a:tblPr>
              <a:tblGrid>
                <a:gridCol w="1113600"/>
                <a:gridCol w="2311600"/>
                <a:gridCol w="2727925"/>
                <a:gridCol w="2640275"/>
                <a:gridCol w="2640275"/>
              </a:tblGrid>
              <a:tr h="375000">
                <a:tc>
                  <a:txBody>
                    <a:bodyPr/>
                    <a:lstStyle/>
                    <a:p>
                      <a:pPr marL="0" marR="0" lvl="0" indent="0" algn="ctr" rtl="0">
                        <a:lnSpc>
                          <a:spcPct val="107000"/>
                        </a:lnSpc>
                        <a:spcBef>
                          <a:spcPts val="0"/>
                        </a:spcBef>
                        <a:spcAft>
                          <a:spcPts val="0"/>
                        </a:spcAft>
                        <a:buNone/>
                      </a:pPr>
                      <a:r>
                        <a:rPr lang="pt-PT" sz="1800"/>
                        <a:t>Song name</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A Moleirinha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Barqueiro</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O Mar enrola na areia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pt-PT" sz="1800" u="none" strike="noStrike" cap="none"/>
                        <a:t> Milho da Nossa Terra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r>
              <a:tr h="375000">
                <a:tc>
                  <a:txBody>
                    <a:bodyPr/>
                    <a:lstStyle/>
                    <a:p>
                      <a:pPr marL="0" marR="0" lvl="0" indent="0" algn="ctr" rtl="0">
                        <a:lnSpc>
                          <a:spcPct val="107000"/>
                        </a:lnSpc>
                        <a:spcBef>
                          <a:spcPts val="0"/>
                        </a:spcBef>
                        <a:spcAft>
                          <a:spcPts val="0"/>
                        </a:spcAft>
                        <a:buNone/>
                      </a:pPr>
                      <a:r>
                        <a:rPr lang="pt-PT" sz="1800"/>
                        <a:t>Region of Country</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Beira Baixa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Mira – Sul/Noroeste</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Póvoa de Varzim</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800" u="none" strike="noStrike" cap="none"/>
                        <a:t> Beira Baixa</a:t>
                      </a:r>
                      <a:endParaRPr sz="18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r>
              <a:tr h="375000">
                <a:tc>
                  <a:txBody>
                    <a:bodyPr/>
                    <a:lstStyle/>
                    <a:p>
                      <a:pPr marL="0" marR="0" lvl="0" indent="0" algn="ctr" rtl="0">
                        <a:lnSpc>
                          <a:spcPct val="107000"/>
                        </a:lnSpc>
                        <a:spcBef>
                          <a:spcPts val="0"/>
                        </a:spcBef>
                        <a:spcAft>
                          <a:spcPts val="0"/>
                        </a:spcAft>
                        <a:buNone/>
                      </a:pPr>
                      <a:r>
                        <a:rPr lang="pt-PT" sz="1600"/>
                        <a:t>Content</a:t>
                      </a:r>
                      <a:endParaRPr sz="1600" u="none" strike="noStrike" cap="none">
                        <a:latin typeface="Calibri"/>
                        <a:ea typeface="Calibri"/>
                        <a:cs typeface="Calibri"/>
                        <a:sym typeface="Calibri"/>
                      </a:endParaRPr>
                    </a:p>
                  </a:txBody>
                  <a:tcPr marL="65875" marR="65875" marT="0" marB="0" anchor="ctr">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tcPr>
                </a:tc>
                <a:tc>
                  <a:txBody>
                    <a:bodyPr/>
                    <a:lstStyle/>
                    <a:p>
                      <a:pPr marL="0" marR="0" lvl="0" indent="0" algn="just" rtl="0">
                        <a:lnSpc>
                          <a:spcPct val="107000"/>
                        </a:lnSpc>
                        <a:spcBef>
                          <a:spcPts val="0"/>
                        </a:spcBef>
                        <a:spcAft>
                          <a:spcPts val="0"/>
                        </a:spcAft>
                        <a:buNone/>
                      </a:pPr>
                      <a:r>
                        <a:rPr lang="pt-PT" sz="1600"/>
                        <a:t>Work dignity.</a:t>
                      </a:r>
                      <a:endParaRPr sz="16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600" u="none" strike="noStrike" cap="none"/>
                        <a:t> </a:t>
                      </a:r>
                      <a:r>
                        <a:rPr lang="pt-PT" sz="1600"/>
                        <a:t>Mira river is one of the two Portuguese rivers that derives from south to north, which is unusual that is why the song call attention to that dangerous.</a:t>
                      </a:r>
                      <a:endParaRPr sz="16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600"/>
                        <a:t>Subliminally in his original form this song is about domestic violence; </a:t>
                      </a:r>
                      <a:endParaRPr sz="1600"/>
                    </a:p>
                    <a:p>
                      <a:pPr marL="0" marR="25400" lvl="0" indent="0" algn="just" rtl="0">
                        <a:lnSpc>
                          <a:spcPct val="115000"/>
                        </a:lnSpc>
                        <a:spcBef>
                          <a:spcPts val="0"/>
                        </a:spcBef>
                        <a:spcAft>
                          <a:spcPts val="0"/>
                        </a:spcAft>
                        <a:buClr>
                          <a:schemeClr val="dk1"/>
                        </a:buClr>
                        <a:buSzPts val="1100"/>
                        <a:buFont typeface="Arial"/>
                        <a:buNone/>
                      </a:pPr>
                      <a:r>
                        <a:rPr lang="pt-PT" sz="1600">
                          <a:solidFill>
                            <a:srgbClr val="212121"/>
                          </a:solidFill>
                        </a:rPr>
                        <a:t>Along with the ternary character the music sounds undulating, like the sea.</a:t>
                      </a:r>
                      <a:endParaRPr sz="1600"/>
                    </a:p>
                  </a:txBody>
                  <a:tcPr marL="65875" marR="65875" marT="0" marB="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just" rtl="0">
                        <a:lnSpc>
                          <a:spcPct val="107000"/>
                        </a:lnSpc>
                        <a:spcBef>
                          <a:spcPts val="0"/>
                        </a:spcBef>
                        <a:spcAft>
                          <a:spcPts val="0"/>
                        </a:spcAft>
                        <a:buNone/>
                      </a:pPr>
                      <a:r>
                        <a:rPr lang="pt-PT" sz="1600"/>
                        <a:t>Life in the country - hard working and melancholy.</a:t>
                      </a:r>
                      <a:endParaRPr sz="1600" u="none" strike="noStrike" cap="none">
                        <a:latin typeface="Calibri"/>
                        <a:ea typeface="Calibri"/>
                        <a:cs typeface="Calibri"/>
                        <a:sym typeface="Calibri"/>
                      </a:endParaRPr>
                    </a:p>
                  </a:txBody>
                  <a:tcPr marL="65875" marR="65875" marT="0" marB="0" anchor="ctr">
                    <a:lnL w="12700" cap="flat" cmpd="sng">
                      <a:solidFill>
                        <a:schemeClr val="lt1"/>
                      </a:solidFill>
                      <a:prstDash val="solid"/>
                      <a:round/>
                      <a:headEnd type="none" w="sm" len="sm"/>
                      <a:tailEnd type="none" w="sm" len="sm"/>
                    </a:lnL>
                    <a:lnT w="12700" cap="flat" cmpd="sng">
                      <a:solidFill>
                        <a:schemeClr val="lt1"/>
                      </a:solidFill>
                      <a:prstDash val="solid"/>
                      <a:round/>
                      <a:headEnd type="none" w="sm" len="sm"/>
                      <a:tailEnd type="none" w="sm" len="sm"/>
                    </a:lnT>
                  </a:tcPr>
                </a:tc>
              </a:tr>
            </a:tbl>
          </a:graphicData>
        </a:graphic>
      </p:graphicFrame>
      <p:sp>
        <p:nvSpPr>
          <p:cNvPr id="112" name="Google Shape;112;p7"/>
          <p:cNvSpPr txBox="1"/>
          <p:nvPr/>
        </p:nvSpPr>
        <p:spPr>
          <a:xfrm>
            <a:off x="503950" y="5346175"/>
            <a:ext cx="11257800" cy="96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pt-PT" sz="1000" b="1">
                <a:latin typeface="Calibri"/>
                <a:ea typeface="Calibri"/>
                <a:cs typeface="Calibri"/>
                <a:sym typeface="Calibri"/>
              </a:rPr>
              <a:t>Bibliography:</a:t>
            </a:r>
            <a:endParaRPr sz="1000" b="1">
              <a:latin typeface="Calibri"/>
              <a:ea typeface="Calibri"/>
              <a:cs typeface="Calibri"/>
              <a:sym typeface="Calibri"/>
            </a:endParaRPr>
          </a:p>
          <a:p>
            <a:pPr marL="457200" lvl="0" indent="-292100" algn="l" rtl="0">
              <a:spcBef>
                <a:spcPts val="0"/>
              </a:spcBef>
              <a:spcAft>
                <a:spcPts val="0"/>
              </a:spcAft>
              <a:buSzPts val="1000"/>
              <a:buFont typeface="Calibri"/>
              <a:buChar char="●"/>
            </a:pPr>
            <a:r>
              <a:rPr lang="pt-PT" sz="1000">
                <a:latin typeface="Calibri"/>
                <a:ea typeface="Calibri"/>
                <a:cs typeface="Calibri"/>
                <a:sym typeface="Calibri"/>
              </a:rPr>
              <a:t>Associação Portuguesa de Educação Musical  (2015.) Cantar Mais. </a:t>
            </a:r>
            <a:r>
              <a:rPr lang="pt-PT" sz="1100" u="sng">
                <a:solidFill>
                  <a:schemeClr val="hlink"/>
                </a:solidFill>
                <a:hlinkClick r:id="rId3"/>
              </a:rPr>
              <a:t>https://www.cantarmais.pt/pt/</a:t>
            </a:r>
            <a:endParaRPr sz="1000">
              <a:latin typeface="Calibri"/>
              <a:ea typeface="Calibri"/>
              <a:cs typeface="Calibri"/>
              <a:sym typeface="Calibri"/>
            </a:endParaRPr>
          </a:p>
          <a:p>
            <a:pPr marL="457200" lvl="0" indent="-292100" algn="l" rtl="0">
              <a:spcBef>
                <a:spcPts val="0"/>
              </a:spcBef>
              <a:spcAft>
                <a:spcPts val="0"/>
              </a:spcAft>
              <a:buSzPts val="1000"/>
              <a:buFont typeface="Calibri"/>
              <a:buChar char="●"/>
            </a:pPr>
            <a:r>
              <a:rPr lang="pt-PT" sz="1000">
                <a:latin typeface="Calibri"/>
                <a:ea typeface="Calibri"/>
                <a:cs typeface="Calibri"/>
                <a:sym typeface="Calibri"/>
              </a:rPr>
              <a:t>Musica Tradicional portuguesa (s.d.) </a:t>
            </a:r>
            <a:r>
              <a:rPr lang="pt-PT" sz="1100" u="sng">
                <a:solidFill>
                  <a:schemeClr val="hlink"/>
                </a:solidFill>
                <a:hlinkClick r:id="rId4"/>
              </a:rPr>
              <a:t>http://www.jose-lucio.com/0%20Mapa/Musica%20Tradicional.htm</a:t>
            </a:r>
            <a:endParaRPr sz="1000">
              <a:latin typeface="Calibri"/>
              <a:ea typeface="Calibri"/>
              <a:cs typeface="Calibri"/>
              <a:sym typeface="Calibri"/>
            </a:endParaRPr>
          </a:p>
          <a:p>
            <a:pPr marL="457200" lvl="0" indent="-292100" algn="l" rtl="0">
              <a:spcBef>
                <a:spcPts val="0"/>
              </a:spcBef>
              <a:spcAft>
                <a:spcPts val="0"/>
              </a:spcAft>
              <a:buSzPts val="1000"/>
              <a:buFont typeface="Calibri"/>
              <a:buChar char="●"/>
            </a:pPr>
            <a:r>
              <a:rPr lang="pt-PT" sz="1000">
                <a:latin typeface="Calibri"/>
                <a:ea typeface="Calibri"/>
                <a:cs typeface="Calibri"/>
                <a:sym typeface="Calibri"/>
              </a:rPr>
              <a:t>Felgueiras M. (2016). </a:t>
            </a:r>
            <a:r>
              <a:rPr lang="pt-PT" sz="1000" i="1">
                <a:solidFill>
                  <a:srgbClr val="333333"/>
                </a:solidFill>
                <a:highlight>
                  <a:srgbClr val="FFFFFF"/>
                </a:highlight>
                <a:latin typeface="Calibri"/>
                <a:ea typeface="Calibri"/>
                <a:cs typeface="Calibri"/>
                <a:sym typeface="Calibri"/>
              </a:rPr>
              <a:t>A canção tradicional Portuguesa no ensino do canto em escolas e conservatórios de música</a:t>
            </a:r>
            <a:r>
              <a:rPr lang="pt-PT" sz="1000">
                <a:solidFill>
                  <a:srgbClr val="333333"/>
                </a:solidFill>
                <a:highlight>
                  <a:srgbClr val="FFFFFF"/>
                </a:highlight>
                <a:latin typeface="Calibri"/>
                <a:ea typeface="Calibri"/>
                <a:cs typeface="Calibri"/>
                <a:sym typeface="Calibri"/>
              </a:rPr>
              <a:t>. Conservatório Superior de Música de Gaia. </a:t>
            </a:r>
            <a:r>
              <a:rPr lang="pt-PT" sz="1000" u="sng">
                <a:solidFill>
                  <a:schemeClr val="hlink"/>
                </a:solidFill>
                <a:latin typeface="Calibri"/>
                <a:ea typeface="Calibri"/>
                <a:cs typeface="Calibri"/>
                <a:sym typeface="Calibri"/>
                <a:hlinkClick r:id="rId5"/>
              </a:rPr>
              <a:t>https://comum.rcaap.pt/handle/10400.26/16575</a:t>
            </a:r>
            <a:endParaRPr sz="1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Szélesvásznú</PresentationFormat>
  <Paragraphs>84</Paragraphs>
  <Slides>5</Slides>
  <Notes>5</Notes>
  <HiddenSlides>0</HiddenSlides>
  <MMClips>0</MMClips>
  <ScaleCrop>false</ScaleCrop>
  <HeadingPairs>
    <vt:vector size="6" baseType="variant">
      <vt:variant>
        <vt:lpstr>Használt betűtípusok</vt:lpstr>
      </vt:variant>
      <vt:variant>
        <vt:i4>2</vt:i4>
      </vt:variant>
      <vt:variant>
        <vt:lpstr>Téma</vt:lpstr>
      </vt:variant>
      <vt:variant>
        <vt:i4>1</vt:i4>
      </vt:variant>
      <vt:variant>
        <vt:lpstr>Diacímek</vt:lpstr>
      </vt:variant>
      <vt:variant>
        <vt:i4>5</vt:i4>
      </vt:variant>
    </vt:vector>
  </HeadingPairs>
  <TitlesOfParts>
    <vt:vector size="8" baseType="lpstr">
      <vt:lpstr>Arial</vt:lpstr>
      <vt:lpstr>Calibri</vt:lpstr>
      <vt:lpstr>Tema do Office</vt:lpstr>
      <vt:lpstr>Analysis of Portuguese Traditional Songs</vt:lpstr>
      <vt:lpstr>Characteristics Portuguese Folk Songs</vt:lpstr>
      <vt:lpstr>Portuguese Researchers</vt:lpstr>
      <vt:lpstr>Musical characteristics of Portuguese folk songs</vt:lpstr>
      <vt:lpstr>Contents of the Portuguese Folk Songs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Portuguese Traditional Songs</dc:title>
  <dc:creator>Convidado</dc:creator>
  <cp:lastModifiedBy>József Szalók</cp:lastModifiedBy>
  <cp:revision>1</cp:revision>
  <dcterms:created xsi:type="dcterms:W3CDTF">2019-04-03T08:54:59Z</dcterms:created>
  <dcterms:modified xsi:type="dcterms:W3CDTF">2019-06-02T14:40:43Z</dcterms:modified>
</cp:coreProperties>
</file>